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18" r:id="rId3"/>
    <p:sldId id="321" r:id="rId4"/>
    <p:sldId id="322" r:id="rId5"/>
    <p:sldId id="330" r:id="rId6"/>
    <p:sldId id="320" r:id="rId7"/>
    <p:sldId id="319" r:id="rId8"/>
    <p:sldId id="323" r:id="rId9"/>
    <p:sldId id="324" r:id="rId10"/>
    <p:sldId id="325" r:id="rId11"/>
    <p:sldId id="329" r:id="rId12"/>
    <p:sldId id="326" r:id="rId13"/>
    <p:sldId id="327" r:id="rId14"/>
    <p:sldId id="328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00FF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4"/>
    <p:restoredTop sz="94649"/>
  </p:normalViewPr>
  <p:slideViewPr>
    <p:cSldViewPr snapToGrid="0" snapToObjects="1">
      <p:cViewPr varScale="1">
        <p:scale>
          <a:sx n="116" d="100"/>
          <a:sy n="116" d="100"/>
        </p:scale>
        <p:origin x="10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17F5A-6128-9645-BD5E-7FD921FE7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634666-75DF-374B-9BA2-2E3CCC004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9BB29-5519-E241-B2D0-50DFDB81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FB4F3-9AE5-0F45-BBEA-6225DD5B910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C8711-F586-EC46-9580-BA1708F7E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DDD3B-17FE-D744-98C5-DC13555D1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76AAB-5CA9-2749-914F-AD03A0B7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52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B621F-2C84-5F49-8CDE-08A9132CF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80DD84-2B78-D448-AB37-1E045342D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B0F7D-827B-ED4A-89B0-8FF03A54F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FB4F3-9AE5-0F45-BBEA-6225DD5B910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CF453-E804-AF46-A75D-BC1508686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8B422-D90E-C941-AE35-F4970C1E1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76AAB-5CA9-2749-914F-AD03A0B7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4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3CDB2F-723A-C44B-8E2B-9C9B74B5B0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6155D8-3ECB-D243-BCFB-030D59028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AC4B4-2C52-2142-9D5A-40690226F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FB4F3-9AE5-0F45-BBEA-6225DD5B910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4F7D8-FA21-104D-8828-7963998CB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ABB1C-39E2-FD4F-9E91-97A786B29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76AAB-5CA9-2749-914F-AD03A0B7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67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76DFA-620E-884D-B1D5-2702F4DDB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8F46E-03DC-9340-9D37-7AB669B44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676F7-CAF8-D84A-97E0-F1727B1A5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FB4F3-9AE5-0F45-BBEA-6225DD5B910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58C9C-2739-9946-9F72-0D93BB40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90CDD-C477-B145-A487-EA9493EA6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76AAB-5CA9-2749-914F-AD03A0B7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33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83834-35E5-DD41-8E76-73D761761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2188A-1D79-B943-8EE2-72373EFD3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8FF30-C219-1749-AE0C-8F107496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FB4F3-9AE5-0F45-BBEA-6225DD5B910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3E9D8-E679-774B-B4D6-3639C20F9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33E5D-FF31-A44C-91A0-727AB54A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76AAB-5CA9-2749-914F-AD03A0B7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5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4EA33-A143-D54A-AFC7-01EF1B4B2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6FD5B-CE81-ED4F-8758-9D8EABDBEF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D10B5F-36B0-C84F-A43A-A7B269EFD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504E1-5881-8442-90E1-863943B5C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FB4F3-9AE5-0F45-BBEA-6225DD5B910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64B80-C00C-5249-BC17-28A5EE5FA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C11BD-D884-6247-AD95-43EE415F2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76AAB-5CA9-2749-914F-AD03A0B7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58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1B638-8859-BA4B-930E-C7886D32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E3193-8F9D-C64B-A9B1-2D1574894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3A5CF-A9D3-A748-94D6-2E1C20DC6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D3A0BB-0E5B-DC45-89BC-2CF3124B9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E4AB88-5A0F-554A-A177-69FA5333CC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50B620-B8A0-C447-A249-4B51BBF85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FB4F3-9AE5-0F45-BBEA-6225DD5B910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3763AE-5F73-C14B-97B2-B887A41ED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9E6DFD-E339-7744-8130-08E5925D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76AAB-5CA9-2749-914F-AD03A0B7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2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30834-8A0C-674B-8D9B-E6969F6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FB69B-C5C1-144D-B5E4-82BEE10D5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FB4F3-9AE5-0F45-BBEA-6225DD5B910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49A98-FA73-4E46-A65F-074DB7AAD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5919B-836C-0649-9281-6E63269D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76AAB-5CA9-2749-914F-AD03A0B7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4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54A96D-B429-FA4D-8F77-762657E28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FB4F3-9AE5-0F45-BBEA-6225DD5B910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B88255-8589-814A-94D3-A4B7AA225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23DDF-01E6-C646-8F3B-5D92370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76AAB-5CA9-2749-914F-AD03A0B7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9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48F47-262F-E449-AD81-7D2B1AAC8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346AD-A2D7-FA48-A169-74850BC3C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2F85E0-DBB4-1C45-B4C6-441DB7B2F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1D79A-D47C-5744-8058-BD65944B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FB4F3-9AE5-0F45-BBEA-6225DD5B910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25D9F8-DEBA-1F41-A816-887A545E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0D065-DAFE-9D4E-BFF8-059298B5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76AAB-5CA9-2749-914F-AD03A0B7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96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C5372-1FC8-AB4A-9724-8BC1FC3B1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009E46-97EB-0849-94C9-8BE5C9963E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D0CB4-3777-2F4D-87A3-9F45F5A3B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677CAF-22E3-3644-BC9E-9E09F4F90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FB4F3-9AE5-0F45-BBEA-6225DD5B910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B44E50-C003-F544-9A79-C1E26D214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227736-FAB3-574F-AB76-BCE6DE7A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76AAB-5CA9-2749-914F-AD03A0B7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5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B4D470-8A8F-3A42-A284-70CA845DA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5D6884-43AC-D445-AD54-4DFBD7C0E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3DC03-9061-144F-8110-C38DCA97D1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FB4F3-9AE5-0F45-BBEA-6225DD5B910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5E512-6561-6B4C-B563-BC686D416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91263-A1D1-234B-9AD4-A4783BEE7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76AAB-5CA9-2749-914F-AD03A0B72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B87C619C-EBAB-488E-96B9-153AA4C9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130DA1C1-36FD-41D8-9826-EE797BF39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5331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3C0423-1F3A-B445-B645-280BB2438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84632"/>
            <a:ext cx="6081713" cy="3566160"/>
          </a:xfrm>
        </p:spPr>
        <p:txBody>
          <a:bodyPr>
            <a:normAutofit/>
          </a:bodyPr>
          <a:lstStyle/>
          <a:p>
            <a:pPr algn="l"/>
            <a:r>
              <a:rPr lang="en-US" sz="6600" b="1" dirty="0">
                <a:solidFill>
                  <a:srgbClr val="FFFFFF"/>
                </a:solidFill>
                <a:latin typeface="Garamond" panose="02020404030301010803" pitchFamily="18" charset="0"/>
              </a:rPr>
              <a:t>Community Elevation Grant </a:t>
            </a:r>
            <a:br>
              <a:rPr lang="en-US" sz="6600" b="1" dirty="0">
                <a:solidFill>
                  <a:srgbClr val="FFFFFF"/>
                </a:solidFill>
                <a:latin typeface="Garamond" panose="02020404030301010803" pitchFamily="18" charset="0"/>
              </a:rPr>
            </a:br>
            <a:r>
              <a:rPr lang="en-US" sz="6600" b="1" dirty="0">
                <a:solidFill>
                  <a:srgbClr val="FFFFFF"/>
                </a:solidFill>
                <a:latin typeface="Garamond" panose="02020404030301010803" pitchFamily="18" charset="0"/>
              </a:rPr>
              <a:t>Data Analysis</a:t>
            </a:r>
            <a:endParaRPr lang="en-US" sz="6600" dirty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99B522-0813-1B42-A283-4857728B8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80560"/>
            <a:ext cx="6081713" cy="1572768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  <a:latin typeface="Garamond" panose="02020404030301010803" pitchFamily="18" charset="0"/>
              </a:rPr>
              <a:t>August 2022</a:t>
            </a:r>
            <a:endParaRPr lang="en-US" dirty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pic>
        <p:nvPicPr>
          <p:cNvPr id="52" name="Picture 51" descr="A picture containing window, indoor, person, people&#10;&#10;Description automatically generated">
            <a:extLst>
              <a:ext uri="{FF2B5EF4-FFF2-40B4-BE49-F238E27FC236}">
                <a16:creationId xmlns:a16="http://schemas.microsoft.com/office/drawing/2014/main" id="{5AF8A3D5-904D-9D49-3578-8D663C74D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635" y="2415391"/>
            <a:ext cx="4887317" cy="4447460"/>
          </a:xfrm>
          <a:prstGeom prst="rect">
            <a:avLst/>
          </a:prstGeom>
        </p:spPr>
      </p:pic>
      <p:sp>
        <p:nvSpPr>
          <p:cNvPr id="90" name="sketch line">
            <a:extLst>
              <a:ext uri="{FF2B5EF4-FFF2-40B4-BE49-F238E27FC236}">
                <a16:creationId xmlns:a16="http://schemas.microsoft.com/office/drawing/2014/main" id="{35BC54F7-1315-4D6C-9420-A5BF0CDDB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4252192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3EDE0AA-3EB3-42AC-327F-FBAD19E57DD0}"/>
              </a:ext>
            </a:extLst>
          </p:cNvPr>
          <p:cNvSpPr/>
          <p:nvPr/>
        </p:nvSpPr>
        <p:spPr>
          <a:xfrm>
            <a:off x="7301635" y="0"/>
            <a:ext cx="4887317" cy="2410539"/>
          </a:xfrm>
          <a:prstGeom prst="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 descr="Logo&#10;&#10;Description automatically generated">
            <a:extLst>
              <a:ext uri="{FF2B5EF4-FFF2-40B4-BE49-F238E27FC236}">
                <a16:creationId xmlns:a16="http://schemas.microsoft.com/office/drawing/2014/main" id="{B034EBCC-A6CF-00E0-BA09-01E9A5BDE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113" y="176440"/>
            <a:ext cx="3980647" cy="208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0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7DC9F-CE92-3A19-88D9-0536CE0CC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Q3: How do you think the arts could enhance the East Greensboro community?</a:t>
            </a:r>
            <a:endParaRPr lang="en-US" sz="32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86C867-8383-97A1-5989-B58F54FBD05B}"/>
              </a:ext>
            </a:extLst>
          </p:cNvPr>
          <p:cNvSpPr txBox="1">
            <a:spLocks/>
          </p:cNvSpPr>
          <p:nvPr/>
        </p:nvSpPr>
        <p:spPr>
          <a:xfrm>
            <a:off x="4843462" y="1485900"/>
            <a:ext cx="6719887" cy="5006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“Community”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or </a:t>
            </a:r>
            <a:r>
              <a:rPr lang="en-US" sz="1800" b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“communal”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appears 40 times 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“More” 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appears 23 times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“People” 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appears 22 times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“Bring” 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appears 21 times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“Give” 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appears 15 times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“Express” 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appears 12 times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“Beautification” 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and</a:t>
            </a:r>
            <a:r>
              <a:rPr lang="en-US" sz="1800" b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“positive” 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each appear 10 times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“Neighborhood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” appears 9 times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“Help” and “Enhance” 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each appear 9 times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endParaRPr lang="en-US" sz="2000">
              <a:solidFill>
                <a:srgbClr val="333D4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NARRATIVE SUMMARY: 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There is a strong desire for art projects that </a:t>
            </a:r>
            <a:r>
              <a:rPr lang="en-US" sz="1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cultivate community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Respondents repeatedly shared the need for residents to</a:t>
            </a:r>
            <a:r>
              <a:rPr lang="en-US" sz="1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express themselves 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in various ways, and for creative projects that </a:t>
            </a:r>
            <a:r>
              <a:rPr lang="en-US" sz="1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bring beauty and positivity 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to their neighborhoods.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113D37-E6E2-8AD4-9CA6-45029E84E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77" y="1690687"/>
            <a:ext cx="3865264" cy="48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32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7DC9F-CE92-3A19-88D9-0536CE0CC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Q5: </a:t>
            </a:r>
            <a:r>
              <a:rPr lang="en-US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ONE word, how do you feel about your East Greensboro community?</a:t>
            </a:r>
            <a:endParaRPr lang="en-US" sz="3600" b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86C867-8383-97A1-5989-B58F54FBD0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43462" y="1485900"/>
            <a:ext cx="6719887" cy="5006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“Love”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appears 11 times 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“Good,” “hope,” “grow,” 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and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“home” 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each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appear 7 times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“Proud,” “potential,” and “help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</a:rPr>
              <a:t>” each appear 4 times.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 re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>maining words appear 3 times or less, revealing that there is a wide range of feelings associated with East Greensboro. </a:t>
            </a:r>
            <a:endParaRPr lang="en-US" sz="2000" b="1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endParaRPr lang="en-US" sz="2000" dirty="0">
              <a:solidFill>
                <a:srgbClr val="333D4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NARRATIVE SUMMARY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</a:rPr>
              <a:t>The feelings that respondents have about East Greensboro vary widely. Some words, like “ghetto,” “unsafe,” “disappointed,” “poor,” and “oppression” have a clearly negative connotation. Most feelings, however, are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overwhelmingly positive – “growing,” “proud,” “resilient,” “striving,” “revolutionary,” etc. 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387E8924-4B68-E6FA-2205-718532C95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1693320"/>
            <a:ext cx="3816221" cy="481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47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7DC9F-CE92-3A19-88D9-0536CE0CC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algn="ctr"/>
            <a:r>
              <a:rPr lang="en-US"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Q6: How do you think the arts and creativity can make a difference in your East Greensboro community? 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86C867-8383-97A1-5989-B58F54FBD05B}"/>
              </a:ext>
            </a:extLst>
          </p:cNvPr>
          <p:cNvSpPr txBox="1">
            <a:spLocks/>
          </p:cNvSpPr>
          <p:nvPr/>
        </p:nvSpPr>
        <p:spPr>
          <a:xfrm>
            <a:off x="4843462" y="1664018"/>
            <a:ext cx="6719887" cy="5006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“Community” </a:t>
            </a:r>
            <a:r>
              <a:rPr lang="en-US" sz="2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appears 28 times</a:t>
            </a:r>
            <a:endParaRPr lang="en-US" sz="2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“People” </a:t>
            </a:r>
            <a:r>
              <a:rPr lang="en-US" sz="2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appears 24 times</a:t>
            </a:r>
            <a:endParaRPr lang="en-US" sz="2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“Together” </a:t>
            </a:r>
            <a:r>
              <a:rPr lang="en-US" sz="2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appears 15 times</a:t>
            </a:r>
            <a:endParaRPr lang="en-US" sz="2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“Express” </a:t>
            </a:r>
            <a:r>
              <a:rPr lang="en-US" sz="2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appears 12 times</a:t>
            </a:r>
            <a:endParaRPr lang="en-US" sz="2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“Youth” </a:t>
            </a:r>
            <a:r>
              <a:rPr lang="en-US" sz="2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appears 11 times</a:t>
            </a:r>
            <a:endParaRPr lang="en-US" sz="2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Words like</a:t>
            </a:r>
            <a:r>
              <a:rPr lang="en-US" sz="2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“hope,” “opportunity, “better,” give,” </a:t>
            </a:r>
            <a:r>
              <a:rPr lang="en-US" sz="2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en-US" sz="2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“help” </a:t>
            </a:r>
            <a:r>
              <a:rPr lang="en-US" sz="2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appear 38 times</a:t>
            </a:r>
            <a:r>
              <a:rPr lang="en-US" sz="2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endParaRPr lang="en-US" sz="2200">
              <a:solidFill>
                <a:srgbClr val="333D4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/>
            <a:r>
              <a:rPr lang="en-US" sz="2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NARRATIVE SUMMARY</a:t>
            </a:r>
            <a:r>
              <a:rPr lang="en-US" sz="2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Like previous questions, respondents emphasized the potential for the arts to contribute to the elevation of the community in various ways. </a:t>
            </a:r>
            <a:r>
              <a:rPr lang="en-US" sz="2200" b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Community</a:t>
            </a:r>
            <a:r>
              <a:rPr lang="en-US" sz="2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continues to be a prominent theme, evidenced by the repeated use of “</a:t>
            </a:r>
            <a:r>
              <a:rPr lang="en-US" sz="2200" b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people</a:t>
            </a:r>
            <a:r>
              <a:rPr lang="en-US" sz="2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and “</a:t>
            </a:r>
            <a:r>
              <a:rPr lang="en-US" sz="2200" b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together</a:t>
            </a:r>
            <a:r>
              <a:rPr lang="en-US" sz="2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in responses. There is also a desire for </a:t>
            </a:r>
            <a:r>
              <a:rPr lang="en-US" sz="2200" b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opportunities</a:t>
            </a:r>
            <a:r>
              <a:rPr lang="en-US" sz="2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for residents to </a:t>
            </a:r>
            <a:r>
              <a:rPr lang="en-US" sz="2200" b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express themselves</a:t>
            </a:r>
            <a:r>
              <a:rPr lang="en-US" sz="2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and a hope for </a:t>
            </a:r>
            <a:r>
              <a:rPr lang="en-US" sz="2200" b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youth-centered projects</a:t>
            </a:r>
            <a:r>
              <a:rPr lang="en-US" sz="2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E30032-F1CE-FA34-B964-71883E557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4" y="1930083"/>
            <a:ext cx="4070985" cy="474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64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67DC9F-CE92-3A19-88D9-0536CE0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/>
            <a:r>
              <a:rPr lang="en-US" sz="5400" b="1">
                <a:effectLst/>
              </a:rPr>
              <a:t>CONCLUSION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86C867-8383-97A1-5989-B58F54FBD05B}"/>
              </a:ext>
            </a:extLst>
          </p:cNvPr>
          <p:cNvSpPr txBox="1">
            <a:spLocks/>
          </p:cNvSpPr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  <a:latin typeface="+mn-lt"/>
                <a:ea typeface="+mn-ea"/>
                <a:cs typeface="+mn-cs"/>
              </a:rPr>
              <a:t>Respondents want arts projects that </a:t>
            </a:r>
            <a:r>
              <a:rPr lang="en-US" sz="2000" b="1">
                <a:effectLst/>
                <a:latin typeface="+mn-lt"/>
                <a:ea typeface="+mn-ea"/>
                <a:cs typeface="+mn-cs"/>
              </a:rPr>
              <a:t>bring people together </a:t>
            </a:r>
            <a:r>
              <a:rPr lang="en-US" sz="2000">
                <a:effectLst/>
                <a:latin typeface="+mn-lt"/>
                <a:ea typeface="+mn-ea"/>
                <a:cs typeface="+mn-cs"/>
              </a:rPr>
              <a:t>and that contribute to </a:t>
            </a:r>
            <a:r>
              <a:rPr lang="en-US" sz="2000" b="1">
                <a:effectLst/>
                <a:latin typeface="+mn-lt"/>
                <a:ea typeface="+mn-ea"/>
                <a:cs typeface="+mn-cs"/>
              </a:rPr>
              <a:t>mental/emotional</a:t>
            </a:r>
            <a:r>
              <a:rPr lang="en-US" sz="2000"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2000" b="1">
                <a:effectLst/>
                <a:latin typeface="+mn-lt"/>
                <a:ea typeface="+mn-ea"/>
                <a:cs typeface="+mn-cs"/>
              </a:rPr>
              <a:t>aesthetic improvements</a:t>
            </a:r>
            <a:r>
              <a:rPr lang="en-US" sz="2000">
                <a:effectLst/>
                <a:latin typeface="+mn-lt"/>
                <a:ea typeface="+mn-ea"/>
                <a:cs typeface="+mn-cs"/>
              </a:rPr>
              <a:t> for East Greensboro</a:t>
            </a:r>
            <a:r>
              <a:rPr lang="en-US" sz="2000">
                <a:latin typeface="+mn-lt"/>
                <a:ea typeface="+mn-ea"/>
                <a:cs typeface="+mn-cs"/>
              </a:rPr>
              <a:t>. </a:t>
            </a:r>
          </a:p>
          <a:p>
            <a:pPr marL="342900" marR="0" lv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ea typeface="+mn-ea"/>
                <a:cs typeface="+mn-cs"/>
              </a:rPr>
              <a:t>Respondents also want </a:t>
            </a:r>
            <a:r>
              <a:rPr lang="en-US" sz="2000" b="1">
                <a:latin typeface="+mn-lt"/>
                <a:ea typeface="+mn-ea"/>
                <a:cs typeface="+mn-cs"/>
              </a:rPr>
              <a:t>programs</a:t>
            </a:r>
            <a:r>
              <a:rPr lang="en-US" sz="2000">
                <a:latin typeface="+mn-lt"/>
                <a:ea typeface="+mn-ea"/>
                <a:cs typeface="+mn-cs"/>
              </a:rPr>
              <a:t> that connect people (especially youth) to </a:t>
            </a:r>
            <a:r>
              <a:rPr lang="en-US" sz="2000" b="1">
                <a:latin typeface="+mn-lt"/>
                <a:ea typeface="+mn-ea"/>
                <a:cs typeface="+mn-cs"/>
              </a:rPr>
              <a:t>resources</a:t>
            </a:r>
            <a:r>
              <a:rPr lang="en-US" sz="2000">
                <a:latin typeface="+mn-lt"/>
                <a:ea typeface="+mn-ea"/>
                <a:cs typeface="+mn-cs"/>
              </a:rPr>
              <a:t> – </a:t>
            </a:r>
            <a:r>
              <a:rPr lang="en-US" sz="2000" b="1">
                <a:latin typeface="+mn-lt"/>
                <a:ea typeface="+mn-ea"/>
                <a:cs typeface="+mn-cs"/>
              </a:rPr>
              <a:t>job opportunities, healthy food options, affordable housing</a:t>
            </a:r>
            <a:r>
              <a:rPr lang="en-US" sz="2000">
                <a:latin typeface="+mn-lt"/>
                <a:ea typeface="+mn-ea"/>
                <a:cs typeface="+mn-cs"/>
              </a:rPr>
              <a:t>, etc.</a:t>
            </a:r>
          </a:p>
          <a:p>
            <a:pPr marR="0" lv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745C6008-CA98-3EB7-64C5-D9E770561E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22" r="24261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8710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F93DB-BBEB-0D44-9DDD-1EED951E2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58" name="Freeform: Shape 35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: Shape 37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F261520B-D0CE-21B9-8D75-557A5FA30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45" r="-1" b="-1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35A90FD0-C1A6-D2AD-1A63-F8A3D384A8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75" r="27819" b="-1"/>
          <a:stretch/>
        </p:blipFill>
        <p:spPr>
          <a:xfrm>
            <a:off x="-3046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60" name="Oval 39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56E7E45-E4BE-792E-ACBE-84ABE51E0F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04" r="18797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61" name="Freeform: Shape 41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grass, person, outdoor, crowd&#10;&#10;Description automatically generated">
            <a:extLst>
              <a:ext uri="{FF2B5EF4-FFF2-40B4-BE49-F238E27FC236}">
                <a16:creationId xmlns:a16="http://schemas.microsoft.com/office/drawing/2014/main" id="{5B9CDEF4-769B-41B8-ACD2-1750E1A8C8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22466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62" name="Freeform: Shape 43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group of people posing for a photo under a tent&#10;&#10;Description automatically generated with medium confidence">
            <a:extLst>
              <a:ext uri="{FF2B5EF4-FFF2-40B4-BE49-F238E27FC236}">
                <a16:creationId xmlns:a16="http://schemas.microsoft.com/office/drawing/2014/main" id="{6FBFEF8E-7A02-1AE6-EA91-6432D03298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36" r="-2" b="22120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7263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C67B3-3571-4B4E-B630-B4A4449A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8" y="1978822"/>
            <a:ext cx="3783854" cy="18866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600" b="1" kern="1200" dirty="0">
                <a:solidFill>
                  <a:schemeClr val="tx1"/>
                </a:solidFill>
                <a:latin typeface="Garamond" panose="02020404030301010803" pitchFamily="18" charset="0"/>
              </a:rPr>
              <a:t>Who Responded? </a:t>
            </a:r>
          </a:p>
        </p:txBody>
      </p:sp>
      <p:sp>
        <p:nvSpPr>
          <p:cNvPr id="104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B37C170A-08C4-8202-89DE-082E2E89F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842" y="430656"/>
            <a:ext cx="7370349" cy="616209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71EF148-60E2-E12B-364F-BC192C69F58F}"/>
              </a:ext>
            </a:extLst>
          </p:cNvPr>
          <p:cNvSpPr txBox="1">
            <a:spLocks/>
          </p:cNvSpPr>
          <p:nvPr/>
        </p:nvSpPr>
        <p:spPr>
          <a:xfrm>
            <a:off x="378898" y="4560183"/>
            <a:ext cx="3783854" cy="18724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Garamond" panose="02020404030301010803" pitchFamily="18" charset="0"/>
              </a:rPr>
              <a:t>23% - 65+</a:t>
            </a:r>
          </a:p>
          <a:p>
            <a:pPr algn="ctr"/>
            <a:r>
              <a:rPr lang="en-US" sz="4000" b="1" dirty="0">
                <a:latin typeface="Garamond" panose="02020404030301010803" pitchFamily="18" charset="0"/>
              </a:rPr>
              <a:t>22% - 35-44</a:t>
            </a:r>
          </a:p>
          <a:p>
            <a:pPr algn="ctr"/>
            <a:r>
              <a:rPr lang="en-US" sz="4000" b="1" dirty="0">
                <a:latin typeface="Garamond" panose="02020404030301010803" pitchFamily="18" charset="0"/>
              </a:rPr>
              <a:t>18% - 55-64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43856F8-C20F-6B7F-11BC-0D13B4AC7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05" y="430656"/>
            <a:ext cx="3278399" cy="171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02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C67B3-3571-4B4E-B630-B4A4449A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8" y="1978822"/>
            <a:ext cx="3783854" cy="18866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600" b="1" kern="1200" dirty="0">
                <a:solidFill>
                  <a:schemeClr val="tx1"/>
                </a:solidFill>
                <a:latin typeface="Garamond" panose="02020404030301010803" pitchFamily="18" charset="0"/>
              </a:rPr>
              <a:t>Who Responded? </a:t>
            </a:r>
          </a:p>
        </p:txBody>
      </p:sp>
      <p:sp>
        <p:nvSpPr>
          <p:cNvPr id="104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hart, timeline&#10;&#10;Description automatically generated with medium confidence">
            <a:extLst>
              <a:ext uri="{FF2B5EF4-FFF2-40B4-BE49-F238E27FC236}">
                <a16:creationId xmlns:a16="http://schemas.microsoft.com/office/drawing/2014/main" id="{E11F9E33-6C3B-9F5F-54DA-39DA4995E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695" y="354067"/>
            <a:ext cx="6885269" cy="623571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37CEFAC-7C65-B390-BFAC-30B4C9DF51CC}"/>
              </a:ext>
            </a:extLst>
          </p:cNvPr>
          <p:cNvSpPr txBox="1">
            <a:spLocks/>
          </p:cNvSpPr>
          <p:nvPr/>
        </p:nvSpPr>
        <p:spPr>
          <a:xfrm>
            <a:off x="643278" y="4470313"/>
            <a:ext cx="3783854" cy="18866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00" b="1" dirty="0">
                <a:latin typeface="Garamond" panose="02020404030301010803" pitchFamily="18" charset="0"/>
              </a:rPr>
              <a:t>25% Male</a:t>
            </a:r>
          </a:p>
          <a:p>
            <a:pPr algn="ctr"/>
            <a:r>
              <a:rPr lang="en-US" sz="5600" b="1" dirty="0">
                <a:latin typeface="Garamond" panose="02020404030301010803" pitchFamily="18" charset="0"/>
              </a:rPr>
              <a:t>75% Female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6F79CD5-CD68-DCF1-25CC-6459D5DC5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05" y="425187"/>
            <a:ext cx="3278399" cy="171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52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C67B3-3571-4B4E-B630-B4A4449A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8" y="1978822"/>
            <a:ext cx="3783854" cy="18866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600" b="1" kern="1200" dirty="0">
                <a:solidFill>
                  <a:schemeClr val="tx1"/>
                </a:solidFill>
                <a:latin typeface="Garamond" panose="02020404030301010803" pitchFamily="18" charset="0"/>
              </a:rPr>
              <a:t>Who Responded? </a:t>
            </a:r>
          </a:p>
        </p:txBody>
      </p:sp>
      <p:sp>
        <p:nvSpPr>
          <p:cNvPr id="104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art, timeline&#10;&#10;Description automatically generated">
            <a:extLst>
              <a:ext uri="{FF2B5EF4-FFF2-40B4-BE49-F238E27FC236}">
                <a16:creationId xmlns:a16="http://schemas.microsoft.com/office/drawing/2014/main" id="{D2883D08-E5B4-96DF-9E5B-D42AB2AF0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520" y="375130"/>
            <a:ext cx="7088618" cy="610773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341B162-BA28-B41B-D65B-724F3865C3D2}"/>
              </a:ext>
            </a:extLst>
          </p:cNvPr>
          <p:cNvSpPr txBox="1">
            <a:spLocks/>
          </p:cNvSpPr>
          <p:nvPr/>
        </p:nvSpPr>
        <p:spPr>
          <a:xfrm>
            <a:off x="641080" y="4540694"/>
            <a:ext cx="3783854" cy="18866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00" b="1" dirty="0">
                <a:latin typeface="Garamond" panose="02020404030301010803" pitchFamily="18" charset="0"/>
              </a:rPr>
              <a:t>92% Black or African American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0B7D93B-441E-FE72-8F77-EB5A0A813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05" y="420927"/>
            <a:ext cx="3278399" cy="171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04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C67B3-3571-4B4E-B630-B4A4449A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8" y="1978822"/>
            <a:ext cx="3783854" cy="18866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600" b="1" kern="1200" dirty="0">
                <a:solidFill>
                  <a:schemeClr val="tx1"/>
                </a:solidFill>
                <a:latin typeface="Garamond" panose="02020404030301010803" pitchFamily="18" charset="0"/>
              </a:rPr>
              <a:t>Who Responded? </a:t>
            </a:r>
          </a:p>
        </p:txBody>
      </p:sp>
      <p:sp>
        <p:nvSpPr>
          <p:cNvPr id="104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8E2978-A10A-1E56-C7EE-A00182F48DEE}"/>
              </a:ext>
            </a:extLst>
          </p:cNvPr>
          <p:cNvSpPr txBox="1">
            <a:spLocks/>
          </p:cNvSpPr>
          <p:nvPr/>
        </p:nvSpPr>
        <p:spPr>
          <a:xfrm>
            <a:off x="638882" y="4655961"/>
            <a:ext cx="3783854" cy="18866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00" b="1" dirty="0">
                <a:latin typeface="Garamond" panose="02020404030301010803" pitchFamily="18" charset="0"/>
              </a:rPr>
              <a:t>Friends &amp; Family</a:t>
            </a:r>
          </a:p>
          <a:p>
            <a:pPr algn="ctr"/>
            <a:endParaRPr lang="en-US" sz="5600" b="1" dirty="0">
              <a:latin typeface="Garamond" panose="02020404030301010803" pitchFamily="18" charset="0"/>
            </a:endParaRPr>
          </a:p>
          <a:p>
            <a:pPr algn="ctr"/>
            <a:r>
              <a:rPr lang="en-US" sz="5600" b="1" dirty="0">
                <a:latin typeface="Garamond" panose="02020404030301010803" pitchFamily="18" charset="0"/>
              </a:rPr>
              <a:t>Community Events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430F87A-C005-DDA1-ABAC-5C8F71C17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05" y="430656"/>
            <a:ext cx="3278399" cy="1717993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B5A7743-6712-1340-3DDB-9026EF80D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938" y="2681396"/>
            <a:ext cx="7294464" cy="34046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58E40B-AE02-27FE-203A-33500A6653BF}"/>
              </a:ext>
            </a:extLst>
          </p:cNvPr>
          <p:cNvSpPr txBox="1">
            <a:spLocks/>
          </p:cNvSpPr>
          <p:nvPr/>
        </p:nvSpPr>
        <p:spPr>
          <a:xfrm>
            <a:off x="4646397" y="271158"/>
            <a:ext cx="7294464" cy="18866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00" b="1" dirty="0">
                <a:latin typeface="Calibri" panose="020F0502020204030204" pitchFamily="34" charset="0"/>
                <a:cs typeface="Calibri" panose="020F0502020204030204" pitchFamily="34" charset="0"/>
              </a:rPr>
              <a:t>Q4 </a:t>
            </a:r>
            <a: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  <a:t>How do you participate in your East Greensboro community</a:t>
            </a:r>
            <a:r>
              <a:rPr lang="en-US" sz="560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algn="ctr"/>
            <a:r>
              <a:rPr lang="en-US" sz="5600">
                <a:latin typeface="Calibri" panose="020F0502020204030204" pitchFamily="34" charset="0"/>
                <a:cs typeface="Calibri" panose="020F0502020204030204" pitchFamily="34" charset="0"/>
              </a:rPr>
              <a:t>Select </a:t>
            </a:r>
            <a: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  <a:t>all that apply. </a:t>
            </a:r>
          </a:p>
        </p:txBody>
      </p:sp>
    </p:spTree>
    <p:extLst>
      <p:ext uri="{BB962C8B-B14F-4D97-AF65-F5344CB8AC3E}">
        <p14:creationId xmlns:p14="http://schemas.microsoft.com/office/powerpoint/2010/main" val="2300948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C67B3-3571-4B4E-B630-B4A4449A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8" y="1978822"/>
            <a:ext cx="3783854" cy="18866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600" b="1" kern="1200" dirty="0">
                <a:solidFill>
                  <a:schemeClr val="tx1"/>
                </a:solidFill>
                <a:latin typeface="Garamond" panose="02020404030301010803" pitchFamily="18" charset="0"/>
              </a:rPr>
              <a:t>Who Responded? </a:t>
            </a:r>
          </a:p>
        </p:txBody>
      </p:sp>
      <p:sp>
        <p:nvSpPr>
          <p:cNvPr id="104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2B663464-7460-B259-8CE9-2946C4DF8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736" y="330540"/>
            <a:ext cx="7557219" cy="619691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8E2978-A10A-1E56-C7EE-A00182F48DEE}"/>
              </a:ext>
            </a:extLst>
          </p:cNvPr>
          <p:cNvSpPr txBox="1">
            <a:spLocks/>
          </p:cNvSpPr>
          <p:nvPr/>
        </p:nvSpPr>
        <p:spPr>
          <a:xfrm>
            <a:off x="638882" y="4655961"/>
            <a:ext cx="3783854" cy="18866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00" b="1" dirty="0">
                <a:latin typeface="Garamond" panose="02020404030301010803" pitchFamily="18" charset="0"/>
              </a:rPr>
              <a:t>Friends &amp; Family</a:t>
            </a:r>
          </a:p>
          <a:p>
            <a:pPr algn="ctr"/>
            <a:endParaRPr lang="en-US" sz="5600" b="1" dirty="0">
              <a:latin typeface="Garamond" panose="02020404030301010803" pitchFamily="18" charset="0"/>
            </a:endParaRPr>
          </a:p>
          <a:p>
            <a:pPr algn="ctr"/>
            <a:r>
              <a:rPr lang="en-US" sz="5600" b="1" dirty="0">
                <a:latin typeface="Garamond" panose="02020404030301010803" pitchFamily="18" charset="0"/>
              </a:rPr>
              <a:t>Community Events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430F87A-C005-DDA1-ABAC-5C8F71C17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05" y="430656"/>
            <a:ext cx="3278399" cy="171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2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C67B3-3571-4B4E-B630-B4A4449A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8" y="1978822"/>
            <a:ext cx="3783854" cy="18866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600" b="1" kern="1200" dirty="0">
                <a:solidFill>
                  <a:schemeClr val="tx1"/>
                </a:solidFill>
                <a:latin typeface="Garamond" panose="02020404030301010803" pitchFamily="18" charset="0"/>
              </a:rPr>
              <a:t>Who Responded? </a:t>
            </a:r>
          </a:p>
        </p:txBody>
      </p:sp>
      <p:sp>
        <p:nvSpPr>
          <p:cNvPr id="104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53373C68-4618-5CBD-7DB3-7A9552918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652" y="422713"/>
            <a:ext cx="7528932" cy="604941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79A6AF-EF5F-AAE2-D94A-EAE29A7C142B}"/>
              </a:ext>
            </a:extLst>
          </p:cNvPr>
          <p:cNvSpPr txBox="1">
            <a:spLocks/>
          </p:cNvSpPr>
          <p:nvPr/>
        </p:nvSpPr>
        <p:spPr>
          <a:xfrm>
            <a:off x="643278" y="4365165"/>
            <a:ext cx="3783854" cy="18866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00" b="1" dirty="0">
                <a:latin typeface="Garamond" panose="02020404030301010803" pitchFamily="18" charset="0"/>
              </a:rPr>
              <a:t>Respondents participate in all kinds of community events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167F4C5-864D-4C2F-F03F-CA84AAE3C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05" y="422713"/>
            <a:ext cx="3278399" cy="171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89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7DC9F-CE92-3A19-88D9-0536CE0CC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333D47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Q1: What do you feel is the biggest challenge facing neighborhoods in East Greensboro? </a:t>
            </a:r>
            <a:endParaRPr lang="en-US" sz="3200" b="1" dirty="0">
              <a:latin typeface="Garamond" panose="02020404030301010803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A1556F-EFC8-D84E-06CA-FC9E42A57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1" y="1838004"/>
            <a:ext cx="4036370" cy="48523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D86C867-8383-97A1-5989-B58F54FBD05B}"/>
              </a:ext>
            </a:extLst>
          </p:cNvPr>
          <p:cNvSpPr txBox="1">
            <a:spLocks/>
          </p:cNvSpPr>
          <p:nvPr/>
        </p:nvSpPr>
        <p:spPr>
          <a:xfrm>
            <a:off x="4843462" y="1485900"/>
            <a:ext cx="6719887" cy="5006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“lack” </a:t>
            </a:r>
            <a:r>
              <a:rPr lang="en-US" sz="20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appears 38 times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“crime” </a:t>
            </a:r>
            <a:r>
              <a:rPr lang="en-US" sz="20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appears 22 times; </a:t>
            </a:r>
            <a:r>
              <a:rPr lang="en-US" sz="2000" b="1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“violence” </a:t>
            </a:r>
            <a:r>
              <a:rPr lang="en-US" sz="20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appears 10 times; </a:t>
            </a:r>
            <a:r>
              <a:rPr lang="en-US" sz="2000" b="1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“safety” </a:t>
            </a:r>
            <a:r>
              <a:rPr lang="en-US" sz="20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appears 6 times; </a:t>
            </a:r>
            <a:r>
              <a:rPr lang="en-US" sz="2000" b="1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“gun control” or “gun violence” </a:t>
            </a:r>
            <a:r>
              <a:rPr lang="en-US" sz="20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up 5 times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“food” </a:t>
            </a:r>
            <a:r>
              <a:rPr lang="en-US" sz="20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related responses (food insecurity, food deserts, food options, etc.) appear 20 times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“resources” </a:t>
            </a:r>
            <a:r>
              <a:rPr lang="en-US" sz="20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appears 19 times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“housing” or “houses” </a:t>
            </a:r>
            <a:r>
              <a:rPr lang="en-US" sz="20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appears 14 times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“poverty” </a:t>
            </a:r>
            <a:r>
              <a:rPr lang="en-US" sz="20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appears 11 times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“drugs” </a:t>
            </a:r>
            <a:r>
              <a:rPr lang="en-US" sz="20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appears 8 times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endParaRPr lang="en-US" sz="2000" dirty="0">
              <a:solidFill>
                <a:srgbClr val="333D4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NARRATIVE SUMMARY</a:t>
            </a:r>
            <a:r>
              <a:rPr lang="en-US" sz="20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Residents and friends of East Greensboro feel that there is a general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lack of resources </a:t>
            </a:r>
            <a:r>
              <a:rPr lang="en-US" sz="20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that impacts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quality of life</a:t>
            </a:r>
            <a:r>
              <a:rPr lang="en-US" sz="20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the area. In addition to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lack, crime, poverty, housing, and food quality, and job shortages </a:t>
            </a:r>
            <a:r>
              <a:rPr lang="en-US" sz="20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continue to be pervasive issues.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157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7DC9F-CE92-3A19-88D9-0536CE0CC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algn="ctr"/>
            <a:r>
              <a:rPr lang="en-US" sz="2800" b="1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Q2: What are some ways that you would like to see your East Greensboro community grow?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86C867-8383-97A1-5989-B58F54FBD05B}"/>
              </a:ext>
            </a:extLst>
          </p:cNvPr>
          <p:cNvSpPr txBox="1">
            <a:spLocks/>
          </p:cNvSpPr>
          <p:nvPr/>
        </p:nvSpPr>
        <p:spPr>
          <a:xfrm>
            <a:off x="4843462" y="1485900"/>
            <a:ext cx="6719887" cy="5006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200" b="1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“More”</a:t>
            </a:r>
            <a:r>
              <a:rPr lang="en-US" sz="22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appears 60 times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200" b="1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“Community” </a:t>
            </a:r>
            <a:r>
              <a:rPr lang="en-US" sz="22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appears 42 times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200" b="1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“Programs” </a:t>
            </a:r>
            <a:r>
              <a:rPr lang="en-US" sz="22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appears 18 times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200" b="1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“House” or “housing” </a:t>
            </a:r>
            <a:r>
              <a:rPr lang="en-US" sz="22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appears 15 times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200" b="1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“Store” or “Business” </a:t>
            </a:r>
            <a:r>
              <a:rPr lang="en-US" sz="22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appears 13 times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200" b="1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“Youth” </a:t>
            </a:r>
            <a:r>
              <a:rPr lang="en-US" sz="22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appears 11 times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200" b="1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“Grocery” </a:t>
            </a:r>
            <a:r>
              <a:rPr lang="en-US" sz="22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appears 11 times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endParaRPr lang="en-US" sz="2200" dirty="0">
              <a:solidFill>
                <a:srgbClr val="333D4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/>
            <a:r>
              <a:rPr lang="en-US" sz="2200" b="1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NARRATIVE SUMMARY</a:t>
            </a:r>
            <a:r>
              <a:rPr lang="en-US" sz="22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The use of the word “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more</a:t>
            </a:r>
            <a:r>
              <a:rPr lang="en-US" sz="22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indicates that while there may be </a:t>
            </a:r>
            <a:r>
              <a:rPr lang="en-US" sz="2200" i="1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some</a:t>
            </a:r>
            <a:r>
              <a:rPr lang="en-US" sz="22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resources and interventions available to East Greensboro residents, there is a need for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additional support</a:t>
            </a:r>
            <a:r>
              <a:rPr lang="en-US" sz="22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Community</a:t>
            </a:r>
            <a:r>
              <a:rPr lang="en-US" sz="22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was emphasized by survey participants, as well as the need for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programs that address the challenges</a:t>
            </a:r>
            <a:r>
              <a:rPr lang="en-US" sz="2200" dirty="0">
                <a:solidFill>
                  <a:srgbClr val="333D4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that were articulated in Q1. 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B681C-78AD-D79B-F79E-50674E5EC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52" y="1802447"/>
            <a:ext cx="4436110" cy="43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94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2849</TotalTime>
  <Words>826</Words>
  <Application>Microsoft Office PowerPoint</Application>
  <PresentationFormat>Widescreen</PresentationFormat>
  <Paragraphs>75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Garamond</vt:lpstr>
      <vt:lpstr>Symbol</vt:lpstr>
      <vt:lpstr>Times New Roman</vt:lpstr>
      <vt:lpstr>Office Theme</vt:lpstr>
      <vt:lpstr>Community Elevation Grant  Data Analysis</vt:lpstr>
      <vt:lpstr>Who Responded? </vt:lpstr>
      <vt:lpstr>Who Responded? </vt:lpstr>
      <vt:lpstr>Who Responded? </vt:lpstr>
      <vt:lpstr>Who Responded? </vt:lpstr>
      <vt:lpstr>Who Responded? </vt:lpstr>
      <vt:lpstr>Who Responded? </vt:lpstr>
      <vt:lpstr>Q1: What do you feel is the biggest challenge facing neighborhoods in East Greensboro? </vt:lpstr>
      <vt:lpstr>Q2: What are some ways that you would like to see your East Greensboro community grow? </vt:lpstr>
      <vt:lpstr>Q3: How do you think the arts could enhance the East Greensboro community?</vt:lpstr>
      <vt:lpstr>Q5: In ONE word, how do you feel about your East Greensboro community?</vt:lpstr>
      <vt:lpstr>Q6: How do you think the arts and creativity can make a difference in your East Greensboro community? </vt:lpstr>
      <vt:lpstr>CONCLUSION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CST 207 - 03: Relational Communication Fall 2021</dc:title>
  <dc:creator>Zithobile Nxumalo</dc:creator>
  <cp:lastModifiedBy>Deb Ruffino</cp:lastModifiedBy>
  <cp:revision>138</cp:revision>
  <cp:lastPrinted>2022-09-07T13:30:01Z</cp:lastPrinted>
  <dcterms:created xsi:type="dcterms:W3CDTF">2021-08-16T17:48:25Z</dcterms:created>
  <dcterms:modified xsi:type="dcterms:W3CDTF">2022-09-19T14:26:51Z</dcterms:modified>
</cp:coreProperties>
</file>